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sldIdLst>
    <p:sldId id="256" r:id="rId3"/>
    <p:sldId id="299" r:id="rId4"/>
    <p:sldId id="258" r:id="rId5"/>
    <p:sldId id="257" r:id="rId6"/>
    <p:sldId id="259" r:id="rId7"/>
    <p:sldId id="260" r:id="rId8"/>
    <p:sldId id="263" r:id="rId9"/>
    <p:sldId id="267" r:id="rId10"/>
    <p:sldId id="292" r:id="rId11"/>
    <p:sldId id="270" r:id="rId12"/>
    <p:sldId id="272" r:id="rId13"/>
    <p:sldId id="274" r:id="rId14"/>
    <p:sldId id="277" r:id="rId15"/>
    <p:sldId id="278" r:id="rId16"/>
    <p:sldId id="280" r:id="rId17"/>
    <p:sldId id="281" r:id="rId18"/>
    <p:sldId id="293" r:id="rId19"/>
    <p:sldId id="294" r:id="rId20"/>
    <p:sldId id="295" r:id="rId21"/>
    <p:sldId id="300" r:id="rId22"/>
    <p:sldId id="301" r:id="rId23"/>
    <p:sldId id="296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Исследование</a:t>
            </a:r>
            <a:r>
              <a:rPr lang="en-US" altLang="ru-RU" dirty="0"/>
              <a:t> </a:t>
            </a:r>
            <a:r>
              <a:rPr lang="en-US" altLang="en-US" dirty="0"/>
              <a:t>методов</a:t>
            </a:r>
            <a:r>
              <a:rPr lang="en-US" altLang="ru-RU" dirty="0"/>
              <a:t> </a:t>
            </a:r>
            <a:r>
              <a:rPr lang="en-US" altLang="en-US" dirty="0"/>
              <a:t>рендеринга</a:t>
            </a:r>
            <a:r>
              <a:rPr lang="en-US" altLang="ru-RU" dirty="0"/>
              <a:t> </a:t>
            </a:r>
            <a:r>
              <a:rPr lang="en-US" altLang="en-US" dirty="0"/>
              <a:t>неевклидовых</a:t>
            </a:r>
            <a:r>
              <a:rPr lang="en-US" altLang="ru-RU" dirty="0"/>
              <a:t> </a:t>
            </a:r>
            <a:r>
              <a:rPr lang="en-US" altLang="en-US" dirty="0"/>
              <a:t>пространств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Выполнил студент: Карпов Руслан Вадимович</a:t>
            </a:r>
            <a:endParaRPr lang="ru-RU"/>
          </a:p>
          <a:p>
            <a:r>
              <a:rPr lang="ru-RU"/>
              <a:t>Научный руководитель: Винокуров Никита Алексеевич</a:t>
            </a:r>
            <a:endParaRPr lang="ru-RU"/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258435"/>
            <a:ext cx="5330825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0"/>
            <a:ext cx="1044448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76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Марширование путей (гравитационное линзирование + аккреционный диск)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430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путей)</a:t>
            </a:r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1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2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Изображение 7" descr="Screenshot 2025-06-08 17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6940"/>
            <a:ext cx="4524375" cy="2970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Оптимизация</a:t>
            </a:r>
            <a:r>
              <a:rPr lang="ru-RU" altLang="en-US"/>
              <a:t> </a:t>
            </a:r>
            <a:r>
              <a:rPr lang="en-US" altLang="en-US"/>
              <a:t>алгоритма</a:t>
            </a:r>
            <a:r>
              <a:rPr lang="ru-RU" altLang="en-US"/>
              <a:t> </a:t>
            </a:r>
            <a:r>
              <a:rPr lang="en-US" altLang="en-US"/>
              <a:t>рендеринга</a:t>
            </a:r>
            <a:r>
              <a:rPr lang="ru-RU" altLang="en-US"/>
              <a:t> </a:t>
            </a:r>
            <a:r>
              <a:rPr lang="en-US" altLang="en-US"/>
              <a:t>черной</a:t>
            </a:r>
            <a:r>
              <a:rPr lang="ru-RU" altLang="en-US"/>
              <a:t> </a:t>
            </a:r>
            <a:r>
              <a:rPr lang="en-US" altLang="en-US"/>
              <a:t>дыры</a:t>
            </a:r>
            <a:r>
              <a:rPr lang="ru-RU" altLang="en-US"/>
              <a:t> </a:t>
            </a:r>
            <a:r>
              <a:rPr lang="en-US" altLang="en-US"/>
              <a:t>посредством</a:t>
            </a:r>
            <a:r>
              <a:rPr lang="ru-RU" altLang="en-US"/>
              <a:t> </a:t>
            </a:r>
            <a:r>
              <a:rPr lang="en-US" altLang="en-US"/>
              <a:t>использования</a:t>
            </a:r>
            <a:r>
              <a:rPr lang="en-US" altLang="ru-RU"/>
              <a:t> </a:t>
            </a:r>
            <a:r>
              <a:rPr lang="en-US" altLang="en-US"/>
              <a:t>предрасчитанных</a:t>
            </a:r>
            <a:r>
              <a:rPr lang="en-US" altLang="ru-RU"/>
              <a:t> </a:t>
            </a:r>
            <a:r>
              <a:rPr lang="en-US" altLang="en-US"/>
              <a:t>данных</a:t>
            </a:r>
            <a:r>
              <a:rPr lang="en-US" altLang="ru-RU"/>
              <a:t>.</a:t>
            </a:r>
            <a:endParaRPr lang="en-US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Слабые видеокарты тяжело справляются с </a:t>
                </a:r>
                <a:r>
                  <a:rPr lang="en-US" altLang="en-US"/>
                  <a:t>“</a:t>
                </a:r>
                <a:r>
                  <a:rPr lang="ru-RU" altLang="en-US"/>
                  <a:t>честным</a:t>
                </a:r>
                <a:r>
                  <a:rPr lang="en-US" altLang="en-US"/>
                  <a:t>” </a:t>
                </a:r>
                <a:r>
                  <a:rPr lang="ru-RU" altLang="en-US"/>
                  <a:t>рендерингом.</a:t>
                </a:r>
                <a:endParaRPr lang="ru-RU" altLang="en-US"/>
              </a:p>
              <a:p>
                <a:r>
                  <a:rPr lang="ru-RU" altLang="en-US"/>
                  <a:t>В качестве оптимизации можно предрасчитать данные и сохранить их в текстуры, а во время реальной отрисовки извлекать из них данные.</a:t>
                </a:r>
                <a:endParaRPr lang="ru-RU" altLang="en-US"/>
              </a:p>
              <a:p>
                <a:r>
                  <a:rPr lang="ru-RU" altLang="en-US"/>
                  <a:t>Для предрасчета можно использовать </a:t>
                </a:r>
                <a:r>
                  <a:rPr lang="en-US" altLang="en-US"/>
                  <a:t>RK4 </a:t>
                </a:r>
                <a:r>
                  <a:rPr lang="ru-RU" altLang="en-US"/>
                  <a:t>и малый шаг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ru-RU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90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-635"/>
            <a:ext cx="104013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p>
            <a:r>
              <a:rPr lang="ru-RU" altLang="ru-RU">
                <a:solidFill>
                  <a:schemeClr val="bg1"/>
                </a:solidFill>
              </a:rPr>
              <a:t>Предрасчитанные данные</a:t>
            </a:r>
            <a:endParaRPr lang="ru-RU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Результаты тестирования (предрасчитанные данные)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idx="1"/>
            <p:custDataLst>
              <p:tags r:id="rId1"/>
            </p:custDataLst>
          </p:nvPr>
        </p:nvGraphicFramePr>
        <p:xfrm>
          <a:off x="4663440" y="4903470"/>
          <a:ext cx="1002792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60"/>
                <a:gridCol w="14325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GPU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Кадров</a:t>
                      </a:r>
                      <a:r>
                        <a:rPr lang="en-US" altLang="en-US" sz="1800">
                          <a:sym typeface="+mn-ea"/>
                        </a:rPr>
                        <a:t>/</a:t>
                      </a:r>
                      <a:r>
                        <a:rPr lang="ru-RU" altLang="en-US" sz="1800">
                          <a:sym typeface="+mn-ea"/>
                        </a:rPr>
                        <a:t>сек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RTX 4070 Laptop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9953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Intel UHD Graphics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3</a:t>
                      </a:r>
                      <a:r>
                        <a:rPr lang="ru-RU" altLang="en-US"/>
                        <a:t>27</a:t>
                      </a:r>
                      <a:endParaRPr lang="ru-RU" altLang="en-US"/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 descr="Screenshot 2025-06-08 19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871345"/>
            <a:ext cx="4023995" cy="2653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Добавление объектов в окрестность черной дыры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205" cy="4351655"/>
          </a:xfrm>
        </p:spPr>
        <p:txBody>
          <a:bodyPr/>
          <a:p>
            <a:r>
              <a:rPr lang="ru-RU" altLang="en-US"/>
              <a:t>Любые объекты должны отрисовываться с учетом выбранной метрики.</a:t>
            </a:r>
            <a:endParaRPr lang="ru-RU" altLang="en-US"/>
          </a:p>
          <a:p>
            <a:r>
              <a:rPr lang="ru-RU" altLang="en-US"/>
              <a:t>Объекты должны представлять из себя сетку (</a:t>
            </a:r>
            <a:r>
              <a:rPr lang="en-US" altLang="en-US"/>
              <a:t>mesh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т.е. состоять из треугольников.</a:t>
            </a:r>
            <a:endParaRPr lang="ru-RU" altLang="ru-RU"/>
          </a:p>
          <a:p>
            <a:r>
              <a:rPr lang="ru-RU" altLang="ru-RU"/>
              <a:t>Т.о. необходимо будет просчитывать пересечение траектории луча света с геометрией.</a:t>
            </a:r>
            <a:endParaRPr lang="ru-RU" altLang="ru-RU"/>
          </a:p>
        </p:txBody>
      </p:sp>
      <p:pic>
        <p:nvPicPr>
          <p:cNvPr id="5" name="Изображение 4" descr="Screenshot 2025-06-09 1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1344930"/>
            <a:ext cx="5178425" cy="4730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Приближение траектории света отрезками</a:t>
            </a:r>
            <a:endParaRPr lang="en-US" altLang="ru-RU"/>
          </a:p>
        </p:txBody>
      </p:sp>
      <p:pic>
        <p:nvPicPr>
          <p:cNvPr id="7" name="Изображение 6" descr="BlackHole-RayMarching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1327785"/>
            <a:ext cx="7372350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Усовершенствованный 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chemeClr val="tx1"/>
                </a:solidFill>
              </a:rPr>
              <a:t>Переходим в декартову сисетму координат.</a:t>
            </a:r>
            <a:endParaRPr lang="ru-RU" altLang="ru-RU" sz="240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Обходим всю геометрию сцены, находим точку пересечения на отрезке между итерациями, обрабатываем ее, добавляем результат в итоговый цвет, выходим из цикла при пересечении.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chemeClr val="tx1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9 121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0"/>
            <a:ext cx="1041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635" y="-244475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Марширование лучей + трассировка лучей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лучей + трассировка лучей)</a:t>
            </a:r>
            <a:endParaRPr lang="ru-RU" altLang="ru-RU"/>
          </a:p>
        </p:txBody>
      </p:sp>
      <p:pic>
        <p:nvPicPr>
          <p:cNvPr id="4" name="Изображение 3" descr="Screenshot 2025-06-09 121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325880"/>
            <a:ext cx="4142105" cy="2726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ru-RU"/>
                  <a:t>~10000 </a:t>
                </a:r>
                <a:r>
                  <a:rPr lang="ru-RU" altLang="ru-RU"/>
                  <a:t>треугольников в сцене</a:t>
                </a:r>
                <a:endParaRPr lang="ru-RU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3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RK1/RK2/RK4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4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RK1/RK2/RK4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Текстовое поле 7"/>
          <p:cNvSpPr txBox="1"/>
          <p:nvPr/>
        </p:nvSpPr>
        <p:spPr>
          <a:xfrm>
            <a:off x="6928485" y="50380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Падение производительности в 10 раз по сравнению с маршированием лучей.</a:t>
            </a:r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Проблематика, цели работы и задачи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ru-RU" altLang="en-US"/>
              <a:t>Актуальность: Современному научному сообществу необходимо визуализировать искривленные пространства общей теории относительности. Видеоигровая</a:t>
            </a:r>
            <a:endParaRPr lang="ru-RU" altLang="en-US"/>
          </a:p>
          <a:p>
            <a:r>
              <a:rPr lang="ru-RU" altLang="en-US"/>
              <a:t>Цель работы: И</a:t>
            </a:r>
            <a:r>
              <a:rPr lang="en-US" altLang="en-US"/>
              <a:t>сследование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реализация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неевклидовых</a:t>
            </a:r>
            <a:r>
              <a:rPr lang="en-US" altLang="ru-RU"/>
              <a:t> </a:t>
            </a:r>
            <a:r>
              <a:rPr lang="en-US" altLang="en-US"/>
              <a:t>пространств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режиме</a:t>
            </a:r>
            <a:r>
              <a:rPr lang="en-US" altLang="ru-RU"/>
              <a:t> </a:t>
            </a:r>
            <a:r>
              <a:rPr lang="en-US" altLang="en-US"/>
              <a:t>реального</a:t>
            </a:r>
            <a:r>
              <a:rPr lang="en-US" altLang="ru-RU"/>
              <a:t> </a:t>
            </a:r>
            <a:r>
              <a:rPr lang="en-US" altLang="en-US"/>
              <a:t>времени</a:t>
            </a:r>
            <a:r>
              <a:rPr lang="en-US" altLang="ru-RU"/>
              <a:t> </a:t>
            </a:r>
            <a:r>
              <a:rPr lang="en-US" altLang="en-US"/>
              <a:t>на</a:t>
            </a:r>
            <a:r>
              <a:rPr lang="ru-RU" altLang="en-US"/>
              <a:t> </a:t>
            </a:r>
            <a:r>
              <a:rPr lang="en-US" altLang="en-US"/>
              <a:t>примере</a:t>
            </a:r>
            <a:r>
              <a:rPr lang="en-US" altLang="ru-RU"/>
              <a:t> </a:t>
            </a:r>
            <a:r>
              <a:rPr lang="en-US" altLang="en-US"/>
              <a:t>искривленного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дырой</a:t>
            </a:r>
            <a:r>
              <a:rPr lang="en-US" altLang="ru-RU"/>
              <a:t> </a:t>
            </a:r>
            <a:r>
              <a:rPr lang="en-US" altLang="en-US"/>
              <a:t>пространства</a:t>
            </a:r>
            <a:r>
              <a:rPr lang="ru-RU" altLang="en-US"/>
              <a:t> посредством графического </a:t>
            </a:r>
            <a:r>
              <a:rPr lang="en-US" altLang="en-US"/>
              <a:t>API </a:t>
            </a:r>
            <a:r>
              <a:rPr lang="en-US" altLang="en-US" i="1"/>
              <a:t>Vulkan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en-US"/>
              <a:t>Задачи: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альтернативный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, </a:t>
            </a:r>
            <a:r>
              <a:rPr lang="en-US" altLang="en-US"/>
              <a:t>оптимизирующий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Реализовать</a:t>
            </a:r>
            <a:r>
              <a:rPr lang="en-US" altLang="ru-RU"/>
              <a:t> </a:t>
            </a:r>
            <a:r>
              <a:rPr lang="en-US" altLang="en-US"/>
              <a:t>усовершенствованный</a:t>
            </a:r>
            <a:r>
              <a:rPr lang="en-US" altLang="ru-RU"/>
              <a:t> </a:t>
            </a:r>
            <a:r>
              <a:rPr lang="en-US" altLang="en-US"/>
              <a:t>алгоритм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 </a:t>
            </a:r>
            <a:r>
              <a:rPr lang="en-US" altLang="en-US"/>
              <a:t>черной</a:t>
            </a:r>
            <a:r>
              <a:rPr lang="en-US" altLang="ru-RU"/>
              <a:t> </a:t>
            </a:r>
            <a:r>
              <a:rPr lang="en-US" altLang="en-US"/>
              <a:t>дыры</a:t>
            </a:r>
            <a:r>
              <a:rPr lang="en-US" altLang="ru-RU"/>
              <a:t>, </a:t>
            </a:r>
            <a:r>
              <a:rPr lang="en-US" altLang="en-US"/>
              <a:t>позволяющий</a:t>
            </a:r>
            <a:r>
              <a:rPr lang="en-US" altLang="ru-RU"/>
              <a:t> </a:t>
            </a:r>
            <a:r>
              <a:rPr lang="en-US" altLang="en-US"/>
              <a:t>отрисовывать</a:t>
            </a:r>
            <a:r>
              <a:rPr lang="en-US" altLang="ru-RU"/>
              <a:t> </a:t>
            </a:r>
            <a:r>
              <a:rPr lang="en-US" altLang="en-US"/>
              <a:t>стороннюю</a:t>
            </a:r>
            <a:r>
              <a:rPr lang="en-US" altLang="ru-RU"/>
              <a:t> </a:t>
            </a:r>
            <a:r>
              <a:rPr lang="en-US" altLang="en-US"/>
              <a:t>геометрию</a:t>
            </a:r>
            <a:r>
              <a:rPr lang="en-US" altLang="ru-RU"/>
              <a:t>.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en-US"/>
              <a:t>Сравнить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 </a:t>
            </a:r>
            <a:r>
              <a:rPr lang="en-US" altLang="en-US"/>
              <a:t>реализованных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Двойная черная дыра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endParaRPr lang="ru-RU" altLang="en-US"/>
              </a:p>
              <a:p>
                <a:r>
                  <a:rPr lang="ru-RU" altLang="en-US"/>
                  <a:t>Представима метрикой </a:t>
                </a:r>
                <a:r>
                  <a:rPr lang="en-US" altLang="en-US"/>
                  <a:t>Райсснера</a:t>
                </a:r>
                <a:r>
                  <a:rPr lang="en-US" altLang="ru-RU"/>
                  <a:t>-</a:t>
                </a:r>
                <a:r>
                  <a:rPr lang="en-US" altLang="en-US"/>
                  <a:t>Нордстрёма</a:t>
                </a:r>
                <a:r>
                  <a:rPr lang="ru-RU" altLang="en-US"/>
                  <a:t>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𝑑𝑥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𝑑𝑦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𝑑𝑧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𝑈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Уравнение геодезических линий: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Г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𝛽𝛾</m:t>
                          </m:r>
                        </m:sub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𝛼</m:t>
                          </m:r>
                        </m:sup>
                      </m:sSubSup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𝛽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𝛾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ru-RU" altLang="en-US"/>
              </a:p>
              <a:p>
                <a:pPr marL="0" indent="0">
                  <a:buNone/>
                </a:pP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Изображение 4" descr="Screenshot 2025-06-26 211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0"/>
            <a:ext cx="10433685" cy="68573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115" y="0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Двойная черная дыра</a:t>
            </a:r>
            <a:endParaRPr lang="ru-RU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Итоги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Реализован алгоритм рендеринга черной дыры.</a:t>
            </a:r>
            <a:endParaRPr lang="ru-RU" altLang="en-US"/>
          </a:p>
          <a:p>
            <a:r>
              <a:rPr lang="ru-RU" altLang="en-US"/>
              <a:t>Реализован альтернативный алгоритм рендеринга черной дыры, оптимизирующий производительность</a:t>
            </a:r>
            <a:endParaRPr lang="ru-RU" altLang="en-US"/>
          </a:p>
          <a:p>
            <a:r>
              <a:rPr lang="ru-RU" altLang="en-US">
                <a:sym typeface="+mn-ea"/>
              </a:rPr>
              <a:t>Реализован усовершенствованный алгоритм рендеринга черной дыры со сторонней геометрией.</a:t>
            </a:r>
            <a:endParaRPr lang="ru-RU" altLang="en-US"/>
          </a:p>
          <a:p>
            <a:r>
              <a:rPr lang="ru-RU" altLang="en-US"/>
              <a:t>Сравнил производительность реализованных методов.</a:t>
            </a:r>
            <a:endParaRPr lang="ru-RU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Спасибо!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Вопросы?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Рабочая сцена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>
                <a:sym typeface="+mn-ea"/>
              </a:rPr>
              <a:t>Выбор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черной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дыры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в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качестве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неевклидова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пространства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в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данной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работе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обусловлен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следующими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факторами</a:t>
            </a:r>
            <a:r>
              <a:rPr lang="en-US" altLang="ru-RU">
                <a:sym typeface="+mn-ea"/>
              </a:rPr>
              <a:t>:</a:t>
            </a:r>
            <a:endParaRPr lang="en-US" altLang="ru-RU">
              <a:sym typeface="+mn-ea"/>
            </a:endParaRPr>
          </a:p>
          <a:p>
            <a:pPr lvl="1"/>
            <a:r>
              <a:rPr lang="en-US" altLang="en-US"/>
              <a:t>Актуальностью</a:t>
            </a:r>
            <a:r>
              <a:rPr lang="en-US" altLang="ru-RU"/>
              <a:t> </a:t>
            </a:r>
            <a:r>
              <a:rPr lang="en-US" altLang="en-US"/>
              <a:t>применения</a:t>
            </a:r>
            <a:r>
              <a:rPr lang="en-US" altLang="ru-RU"/>
              <a:t> </a:t>
            </a:r>
            <a:r>
              <a:rPr lang="en-US" altLang="en-US"/>
              <a:t>исследуемых</a:t>
            </a:r>
            <a:r>
              <a:rPr lang="en-US" altLang="ru-RU"/>
              <a:t> </a:t>
            </a:r>
            <a:r>
              <a:rPr lang="en-US" altLang="en-US"/>
              <a:t>методов</a:t>
            </a:r>
            <a:r>
              <a:rPr lang="en-US" altLang="ru-RU"/>
              <a:t> </a:t>
            </a:r>
            <a:r>
              <a:rPr lang="en-US" altLang="en-US"/>
              <a:t>визуализации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научных</a:t>
            </a:r>
            <a:r>
              <a:rPr lang="en-US" altLang="ru-RU"/>
              <a:t> </a:t>
            </a:r>
            <a:r>
              <a:rPr lang="en-US" altLang="en-US"/>
              <a:t>целях</a:t>
            </a:r>
            <a:r>
              <a:rPr lang="en-US" altLang="ru-RU"/>
              <a:t>.</a:t>
            </a:r>
            <a:endParaRPr lang="en-US" altLang="ru-RU"/>
          </a:p>
          <a:p>
            <a:pPr lvl="1"/>
            <a:r>
              <a:rPr lang="en-US" altLang="en-US"/>
              <a:t>Возможностью</a:t>
            </a:r>
            <a:r>
              <a:rPr lang="ru-RU" altLang="en-US"/>
              <a:t> </a:t>
            </a:r>
            <a:r>
              <a:rPr lang="en-US" altLang="en-US"/>
              <a:t>реализации</a:t>
            </a:r>
            <a:r>
              <a:rPr lang="ru-RU" altLang="en-US"/>
              <a:t> </a:t>
            </a:r>
            <a:r>
              <a:rPr lang="en-US" altLang="en-US"/>
              <a:t>метода</a:t>
            </a:r>
            <a:r>
              <a:rPr lang="ru-RU" altLang="en-US"/>
              <a:t> </a:t>
            </a:r>
            <a:r>
              <a:rPr lang="en-US" altLang="en-US"/>
              <a:t>рендеринга</a:t>
            </a:r>
            <a:r>
              <a:rPr lang="ru-RU" altLang="en-US"/>
              <a:t> </a:t>
            </a:r>
            <a:r>
              <a:rPr lang="en-US" altLang="ru-RU"/>
              <a:t>(</a:t>
            </a:r>
            <a:r>
              <a:rPr lang="en-US" altLang="en-US"/>
              <a:t>визуализации</a:t>
            </a:r>
            <a:r>
              <a:rPr lang="en-US" altLang="ru-RU"/>
              <a:t>) </a:t>
            </a:r>
            <a:r>
              <a:rPr lang="en-US" altLang="en-US"/>
              <a:t>неевклидовых</a:t>
            </a:r>
            <a:r>
              <a:rPr lang="en-US" altLang="ru-RU"/>
              <a:t> </a:t>
            </a:r>
            <a:r>
              <a:rPr lang="en-US" altLang="en-US"/>
              <a:t>пространств</a:t>
            </a:r>
            <a:r>
              <a:rPr lang="en-US" altLang="ru-RU"/>
              <a:t> </a:t>
            </a:r>
            <a:r>
              <a:rPr lang="en-US" altLang="en-US"/>
              <a:t>со</a:t>
            </a:r>
            <a:r>
              <a:rPr lang="en-US" altLang="ru-RU"/>
              <a:t> </a:t>
            </a:r>
            <a:r>
              <a:rPr lang="en-US" altLang="en-US"/>
              <a:t>сторонней</a:t>
            </a:r>
            <a:r>
              <a:rPr lang="en-US" altLang="ru-RU"/>
              <a:t> </a:t>
            </a:r>
            <a:r>
              <a:rPr lang="en-US" altLang="en-US"/>
              <a:t>геометрией</a:t>
            </a:r>
            <a:r>
              <a:rPr lang="en-US" altLang="ru-RU"/>
              <a:t>.</a:t>
            </a:r>
            <a:endParaRPr lang="en-US" altLang="ru-RU"/>
          </a:p>
          <a:p>
            <a:pPr lvl="1"/>
            <a:r>
              <a:rPr lang="en-US" altLang="en-US"/>
              <a:t>Возможностью</a:t>
            </a:r>
            <a:r>
              <a:rPr lang="en-US" altLang="ru-RU"/>
              <a:t> </a:t>
            </a:r>
            <a:r>
              <a:rPr lang="en-US" altLang="en-US"/>
              <a:t>реализации</a:t>
            </a:r>
            <a:r>
              <a:rPr lang="en-US" altLang="ru-RU"/>
              <a:t> </a:t>
            </a:r>
            <a:r>
              <a:rPr lang="en-US" altLang="en-US"/>
              <a:t>альтернативного</a:t>
            </a:r>
            <a:r>
              <a:rPr lang="en-US" altLang="ru-RU"/>
              <a:t> </a:t>
            </a:r>
            <a:r>
              <a:rPr lang="en-US" altLang="en-US"/>
              <a:t>метода</a:t>
            </a:r>
            <a:r>
              <a:rPr lang="en-US" altLang="ru-RU"/>
              <a:t> </a:t>
            </a:r>
            <a:r>
              <a:rPr lang="en-US" altLang="en-US"/>
              <a:t>рендеринга</a:t>
            </a:r>
            <a:r>
              <a:rPr lang="en-US" altLang="ru-RU"/>
              <a:t>, </a:t>
            </a:r>
            <a:r>
              <a:rPr lang="en-US" altLang="en-US"/>
              <a:t>оптимизирующего</a:t>
            </a:r>
            <a:r>
              <a:rPr lang="en-US" altLang="ru-RU"/>
              <a:t> </a:t>
            </a:r>
            <a:r>
              <a:rPr lang="en-US" altLang="en-US"/>
              <a:t>производительность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Типы пространств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Евклидово пространство - пространство, подчинающиеся аксиоматике евклидовой геометрии.</a:t>
                </a:r>
                <a:endParaRPr lang="ru-RU" altLang="en-US"/>
              </a:p>
              <a:p>
                <a:r>
                  <a:rPr lang="ru-RU" altLang="en-US"/>
                  <a:t>Евклидово:</a:t>
                </a:r>
                <a:r>
                  <a:rPr lang="en-US" altLang="ru-RU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sym typeface="+mn-ea"/>
                  </a:rPr>
                  <a:t>Неевклидово:</a:t>
                </a:r>
                <a:r>
                  <a:rPr lang="en-US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/>
              </a:bodyPr>
              <a:p>
                <a:r>
                  <a:rPr lang="ru-RU" altLang="en-US"/>
                  <a:t>Рендеринг - прохождение света от начальной точки (камеры) сквозь пространство.</a:t>
                </a:r>
                <a:endParaRPr lang="ru-RU" altLang="en-US"/>
              </a:p>
              <a:p>
                <a:r>
                  <a:rPr lang="ru-RU" altLang="en-US"/>
                  <a:t>Радиус Шварцшильда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altLang="en-US"/>
                  <a:t> = радиус горизонта событий.</a:t>
                </a:r>
                <a:endParaRPr lang="ru-RU" altLang="en-US"/>
              </a:p>
              <a:p>
                <a:r>
                  <a:rPr lang="ru-RU" altLang="en-US">
                    <a:sym typeface="+mn-ea"/>
                  </a:rPr>
                  <a:t>Метрика Шварцшильда: 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)∙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Метрику Шварцшильда для света </a:t>
                </a:r>
                <a:r>
                  <a:rPr lang="ru-RU"/>
                  <a:t>можно преобразовать:</a:t>
                </a:r>
                <a:endParaRPr lang="ru-R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ru-RU"/>
                  <a:t>или в представлении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ru-RU"/>
                  <a:t>: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sup>
                        </m:sSub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/>
                  <a:t>,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en-US" altLang="ru-RU"/>
                  <a:t> </a:t>
                </a:r>
                <a:r>
                  <a:rPr lang="ru-RU" altLang="ru-RU"/>
                  <a:t>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en-US" altLang="ru-RU"/>
                  <a:t> - </a:t>
                </a:r>
                <a:r>
                  <a:rPr lang="ru-RU" altLang="ru-RU"/>
                  <a:t>константы.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Дифференциальное уравнение, задающее траекторию луча света: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sub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’’</m:t>
                          </m:r>
                        </m:sup>
                      </m:sSub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Перейдем к системе обыкновенных дифференциальных уравнений: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, 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205855" cy="4351655"/>
          </a:xfrm>
        </p:spPr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/>
          </a:p>
          <a:p>
            <a:pPr marL="514350" indent="-51435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7375" y="1825625"/>
            <a:ext cx="5254625" cy="3941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Изображение 2" descr="Screenshot 2025-06-26 204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4605"/>
            <a:ext cx="10364470" cy="684339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4414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chemeClr val="bg1"/>
                </a:solidFill>
              </a:rPr>
              <a:t>Марширование лучей</a:t>
            </a:r>
            <a:br>
              <a:rPr lang="ru-RU" altLang="ru-RU">
                <a:solidFill>
                  <a:schemeClr val="bg1"/>
                </a:solidFill>
              </a:rPr>
            </a:br>
            <a:r>
              <a:rPr lang="ru-RU" altLang="ru-RU">
                <a:solidFill>
                  <a:schemeClr val="bg1"/>
                </a:solidFill>
              </a:rPr>
              <a:t>(гравитационное</a:t>
            </a:r>
            <a:br>
              <a:rPr lang="ru-RU" altLang="ru-RU">
                <a:solidFill>
                  <a:schemeClr val="bg1"/>
                </a:solidFill>
              </a:rPr>
            </a:br>
            <a:r>
              <a:rPr lang="ru-RU" altLang="ru-RU">
                <a:solidFill>
                  <a:schemeClr val="bg1"/>
                </a:solidFill>
              </a:rPr>
              <a:t>линзирование)</a:t>
            </a:r>
            <a:endParaRPr lang="ru-RU" altLang="ru-RU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Переходим в декартову систему координат.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rgbClr val="00B050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2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3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4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5.xml><?xml version="1.0" encoding="utf-8"?>
<p:tagLst xmlns:p="http://schemas.openxmlformats.org/presentationml/2006/main">
  <p:tag name="TABLE_ENDDRAG_ORIGIN_RECT" val="789*211"/>
  <p:tag name="TABLE_ENDDRAG_RECT" val="34*119*789*2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5989</Words>
  <Application>WPS Presentation</Application>
  <PresentationFormat>Widescreen</PresentationFormat>
  <Paragraphs>262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Исследование методов рендеринга неевклидовых пространств</vt:lpstr>
      <vt:lpstr>Проблематика, цели работы и задачи</vt:lpstr>
      <vt:lpstr>Рабочая сцена</vt:lpstr>
      <vt:lpstr>Типы пространств</vt:lpstr>
      <vt:lpstr>Математика рендеринга черной дыры</vt:lpstr>
      <vt:lpstr>Математика рендеринга черной дыры</vt:lpstr>
      <vt:lpstr>Алгоритм рендеринга черной дыры</vt:lpstr>
      <vt:lpstr>Марширование лучей (гравитационное линзирование)</vt:lpstr>
      <vt:lpstr>Алгоритм рендеринга черной дыры</vt:lpstr>
      <vt:lpstr>Марширование путей (гравитационное линзирование + аккреционный диск)</vt:lpstr>
      <vt:lpstr>Результаты тестирования (марширование путей)</vt:lpstr>
      <vt:lpstr>Оптимизация алгоритма рендеринга черной дыры посредством использования предрасчитанных данных.</vt:lpstr>
      <vt:lpstr>Предрасчитанные данные</vt:lpstr>
      <vt:lpstr>Результаты тестирования (предрасчитанные данные)</vt:lpstr>
      <vt:lpstr>Добавление объектов в окрестность черной дыры</vt:lpstr>
      <vt:lpstr>Приближение траектории света отрезками</vt:lpstr>
      <vt:lpstr>Усовершенствованный алгоритм рендеринга черной дыры</vt:lpstr>
      <vt:lpstr>Марширование лучей + трассировка лучей</vt:lpstr>
      <vt:lpstr>Результаты тестирования (марширование лучей + трассировка лучей)</vt:lpstr>
      <vt:lpstr>Двойная черная дыра</vt:lpstr>
      <vt:lpstr>Двойная черная дыра</vt:lpstr>
      <vt:lpstr>Итоги</vt:lpstr>
      <vt:lpstr>Спасибо!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рендеринга неевклидовых пространств</dc:title>
  <dc:creator/>
  <cp:lastModifiedBy>Карпов Руслан</cp:lastModifiedBy>
  <cp:revision>13</cp:revision>
  <dcterms:created xsi:type="dcterms:W3CDTF">2025-06-04T22:14:00Z</dcterms:created>
  <dcterms:modified xsi:type="dcterms:W3CDTF">2025-06-26T22:10:38Z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BCC07A8ECAEA460B806B08D608F23E53_11</vt:lpwstr>
  </property>
  <property fmtid="{D5CDD505-2E9C-101B-9397-08002B2CF9AE}" pid="3" name="KSOProductBuildVer">
    <vt:lpwstr>1049-12.2.0.21602</vt:lpwstr>
  </property>
</Properties>
</file>